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5" r:id="rId5"/>
    <p:sldId id="268" r:id="rId6"/>
    <p:sldId id="269" r:id="rId7"/>
    <p:sldId id="270" r:id="rId8"/>
    <p:sldId id="271" r:id="rId9"/>
    <p:sldId id="272" r:id="rId10"/>
    <p:sldId id="278" r:id="rId11"/>
    <p:sldId id="277" r:id="rId12"/>
    <p:sldId id="273" r:id="rId13"/>
    <p:sldId id="274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B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6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DBF8-6C54-4C67-993A-3C933BFC0BC5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EC54-5A11-4AC1-954C-F5E5B672C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9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388" indent="-179388" latinLnBrk="1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P1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처음 조작 시 맨 아래 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버튼이 선택되지 않아 잠시 멈췄지만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 모든 답변이 선택되어야 해당 버튼이 활성화된다는 것을 알고 진행함</a:t>
            </a:r>
            <a:endParaRPr lang="en-US" altLang="ko-KR" b="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9388" indent="-179388" latinLnBrk="1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참가자가 첫번째 질문에서 답변 선택 시 모든 버튼이 활성화 되어 있지 않아 잠시 고민하였으나</a:t>
            </a:r>
            <a:r>
              <a:rPr lang="en-US" altLang="ko-KR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 질문에 대한 답변을 선택하며 진행함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27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8AA6-0A7A-6F38-097F-D3A5732D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E49536-8A70-9BA5-92AF-A80335206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13428-BBFE-C0F2-274B-E03BA58C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5C22B-8E8A-B2E2-B225-CAB0B095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42C37-DB3A-732D-B7E6-27BCE9ED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C5CB1-4C02-059C-6B82-12151FD8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67679-A996-3D59-41EB-F9C0E183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B4AB6-0D76-CC90-1F50-F3EBA031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79D54-728A-E412-62B0-0FCAE33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A4FFC-83F2-90AF-311C-99F6E61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9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887314-CC56-DA98-F53A-9E8E18B19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C95901-AD07-2FAE-1159-F7D7542B9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57027-6AEF-FD78-1F11-AC725989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08F53-C60E-677B-C6E2-6BA28AC9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C9240-34CD-DD5D-7342-31693E0A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3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FF1B-01D3-D5D1-779F-78BAD5E4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71FA7-423F-1B51-8743-DA614F55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518BD-1690-D447-21BE-53377F4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721C6-744B-FC7C-B165-DB6D025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358DB-2122-1F1B-AF10-33A9D302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30369-35ED-A8D7-C88F-B4DD2F82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DAA6-D45B-CE54-98D8-BC2C2408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4B859-E013-97D0-3B3D-E7891297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EAFD-2CA4-69DB-5953-C2DA189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E74AD-3418-D502-15BF-42848FDD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0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2692-CD4A-8D75-A9AB-B206BEFB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49B2-72CF-B90B-F232-7170B2986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D8C32-0F6D-7EED-56B9-4C4B588C6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62C83-64C5-357C-EDA7-26969F1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64546-A559-D100-E73E-D0F95462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51DC5-A60C-24B7-4B81-8DF639F4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7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472C-067D-9E34-B679-A34A3CC7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7D9EA-6638-B1DE-7C69-D1B2447D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DAD52-8953-C8C7-A26A-13DB01ED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707E79-7DAE-72BB-EC16-9E933A113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7A9A85-054D-3CA2-EF3E-2369C9691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F9A356-82E8-4DC6-64A1-2DB76DBA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C4D24-54EA-5720-373E-3421828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833EC-85F7-CE43-5D34-5FE271B2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5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4A1B-EDDB-91FE-ED20-37CA6331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26C13-5F71-E290-592C-5232C925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C47E3-79DB-2A12-A451-1274D424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26460D-CA5D-9856-D8D5-8AF59739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82A375-37A9-F709-0DFD-5CD7DA02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90FB5A-26B7-8809-8DB8-C981D573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C42E4-97DE-187B-BB9C-562F23B7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247C-D99D-C955-C7AF-27B5DCB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0BB6D-9BAD-357F-9B8E-A2BF1AEF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72650-DE17-0DCD-2CAE-D31A7A7B3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94AE6-8104-661F-F2AB-5C3E3B29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A6B02-B4D7-9286-9D56-84BDFC97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65542-E83D-FD6F-9F5F-68A94EE2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4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F949C-4937-2F71-8F3E-63036432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ED3858-611D-7DF7-FA7F-ED543BF92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39BED-32CA-162F-7051-327D54301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D7C0C-357C-1C33-CE62-C0739289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539C8-E7A4-D236-0FFD-0DB36F7B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CEE4E-11B2-12FB-CE98-87A215D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536E63-B579-C07C-B93A-E560901F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BDF31-CE30-BAB4-399F-8D4BD2702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C106B-0F90-5385-2DFA-0314E7FC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4F75-2860-40F3-8785-491E8D6F385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B1292-1327-4403-EE49-8BB78DD64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B8875-C75B-C4BF-D0DA-5AF7FC8C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335756" y="272965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538028" y="1617139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Low-fi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테스트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E05C37F8-1AC6-E27C-2F19-7C22CC4320B3}"/>
              </a:ext>
            </a:extLst>
          </p:cNvPr>
          <p:cNvSpPr txBox="1"/>
          <p:nvPr/>
        </p:nvSpPr>
        <p:spPr>
          <a:xfrm>
            <a:off x="1442255" y="2967004"/>
            <a:ext cx="10069012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안전제일</a:t>
            </a:r>
            <a:r>
              <a:rPr lang="en-US" altLang="ko-KR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수술 전 간호상태 확인 시 누락을 줄여 환자가 안전하게 수술 받을 수 있는 환경 만들기</a:t>
            </a:r>
            <a:endParaRPr lang="en-US" sz="2000" b="0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래픽 32" descr="의료 단색으로 채워진">
            <a:extLst>
              <a:ext uri="{FF2B5EF4-FFF2-40B4-BE49-F238E27FC236}">
                <a16:creationId xmlns:a16="http://schemas.microsoft.com/office/drawing/2014/main" id="{7FA2C5B6-E962-39A0-0106-0BCD2144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23" y="2916204"/>
            <a:ext cx="894532" cy="91440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E92BC157-E478-A4B6-FC84-27CF0B5A9BBA}"/>
              </a:ext>
            </a:extLst>
          </p:cNvPr>
          <p:cNvSpPr txBox="1"/>
          <p:nvPr/>
        </p:nvSpPr>
        <p:spPr>
          <a:xfrm>
            <a:off x="698819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신효경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(2024-20125)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19C722-8B56-88B3-7400-15706A34EE25}"/>
              </a:ext>
            </a:extLst>
          </p:cNvPr>
          <p:cNvSpPr txBox="1"/>
          <p:nvPr/>
        </p:nvSpPr>
        <p:spPr>
          <a:xfrm>
            <a:off x="3053398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이혜민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(2023-21862)</a:t>
            </a:r>
            <a:endParaRPr lang="en-US" b="1" i="0" u="none" strike="noStrike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4526A1-531B-3B9D-622B-FE7FBB7764CC}"/>
              </a:ext>
            </a:extLst>
          </p:cNvPr>
          <p:cNvSpPr/>
          <p:nvPr/>
        </p:nvSpPr>
        <p:spPr>
          <a:xfrm>
            <a:off x="1199198" y="4067949"/>
            <a:ext cx="1771990" cy="177199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8CAA7F5-2642-1F16-BB3D-9590FC9E8061}"/>
              </a:ext>
            </a:extLst>
          </p:cNvPr>
          <p:cNvSpPr/>
          <p:nvPr/>
        </p:nvSpPr>
        <p:spPr>
          <a:xfrm>
            <a:off x="3454719" y="4067949"/>
            <a:ext cx="1771990" cy="177199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93AE03F6-B3C2-625B-2654-E55D2076A50C}"/>
              </a:ext>
            </a:extLst>
          </p:cNvPr>
          <p:cNvSpPr txBox="1"/>
          <p:nvPr/>
        </p:nvSpPr>
        <p:spPr>
          <a:xfrm>
            <a:off x="2171704" y="1469457"/>
            <a:ext cx="8387862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 여성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수술실 간호사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경력은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이상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7355F5F4-329B-5328-40B5-075EF662ED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120900" y="3530600"/>
            <a:ext cx="609600" cy="508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CBD8EAE-65F3-42E6-DEB6-F082C8D6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2400300" y="43951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946805E-9F1E-CC78-A1CC-3914DE3F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778500" y="3530600"/>
            <a:ext cx="609600" cy="508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81258A4-B4A1-413B-E26F-7666E88E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9372600" y="3530600"/>
            <a:ext cx="609600" cy="508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06CCD2D-7E72-463E-5886-F41EA98BEA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60579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0B86A-AA85-68E8-8740-C6779A39F1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-12065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D85284-48E8-3F8F-C37D-F32B3C64ED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 rot="16200000">
            <a:off x="9588500" y="4382455"/>
            <a:ext cx="3746500" cy="12700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31EF7C-CA22-49EE-AD5C-F3A355580D8C}"/>
              </a:ext>
            </a:extLst>
          </p:cNvPr>
          <p:cNvSpPr txBox="1"/>
          <p:nvPr/>
        </p:nvSpPr>
        <p:spPr>
          <a:xfrm>
            <a:off x="90678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기능성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07804-B920-ED95-2684-C65C96810D12}"/>
              </a:ext>
            </a:extLst>
          </p:cNvPr>
          <p:cNvSpPr txBox="1"/>
          <p:nvPr/>
        </p:nvSpPr>
        <p:spPr>
          <a:xfrm>
            <a:off x="9093200" y="3200400"/>
            <a:ext cx="115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91.6</a:t>
            </a:r>
            <a:r>
              <a:rPr 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%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4C7FA953-4EB1-95B3-7CDF-57C39BAD293F}"/>
              </a:ext>
            </a:extLst>
          </p:cNvPr>
          <p:cNvSpPr txBox="1"/>
          <p:nvPr/>
        </p:nvSpPr>
        <p:spPr>
          <a:xfrm>
            <a:off x="18161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사용성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012054FD-43D8-008A-5AE0-78C8575F8C6F}"/>
              </a:ext>
            </a:extLst>
          </p:cNvPr>
          <p:cNvSpPr txBox="1"/>
          <p:nvPr/>
        </p:nvSpPr>
        <p:spPr>
          <a:xfrm>
            <a:off x="1151212" y="3815349"/>
            <a:ext cx="2603500" cy="12654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사용이 쉬운가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직관적인가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실행하는 과정이 원활한가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오류나 문제 발생 시 해결 방법을 이해하기 쉬웠는가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51DF04B-4DF6-3700-86E5-318BA7204394}"/>
              </a:ext>
            </a:extLst>
          </p:cNvPr>
          <p:cNvSpPr txBox="1"/>
          <p:nvPr/>
        </p:nvSpPr>
        <p:spPr>
          <a:xfrm>
            <a:off x="1841500" y="3200400"/>
            <a:ext cx="115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89.4%</a:t>
            </a: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72F69368-3132-CA43-AB9F-01D984D65AE5}"/>
              </a:ext>
            </a:extLst>
          </p:cNvPr>
          <p:cNvSpPr txBox="1"/>
          <p:nvPr/>
        </p:nvSpPr>
        <p:spPr>
          <a:xfrm>
            <a:off x="5486400" y="2400300"/>
            <a:ext cx="1206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400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만족도</a:t>
            </a:r>
            <a:endParaRPr lang="ko-KR" sz="24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35E3EEB9-8E28-A12F-0B42-6B13BE7C2ECF}"/>
              </a:ext>
            </a:extLst>
          </p:cNvPr>
          <p:cNvSpPr txBox="1"/>
          <p:nvPr/>
        </p:nvSpPr>
        <p:spPr>
          <a:xfrm>
            <a:off x="5511800" y="3200400"/>
            <a:ext cx="115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en-US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89.1%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8BFFC52A-B36F-2723-0C39-685E6F16569C}"/>
              </a:ext>
            </a:extLst>
          </p:cNvPr>
          <p:cNvSpPr txBox="1"/>
          <p:nvPr/>
        </p:nvSpPr>
        <p:spPr>
          <a:xfrm>
            <a:off x="4800600" y="3815351"/>
            <a:ext cx="2603500" cy="77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디자인에 만족하는가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 사용 경험에 만족하는가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기능이 모표 달성에 적합한가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556F5060-D8F6-59BA-5FC5-EBD32526B3B1}"/>
              </a:ext>
            </a:extLst>
          </p:cNvPr>
          <p:cNvSpPr txBox="1"/>
          <p:nvPr/>
        </p:nvSpPr>
        <p:spPr>
          <a:xfrm>
            <a:off x="8366913" y="3815349"/>
            <a:ext cx="2603500" cy="9144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기능이 기대한 대로 동작했는가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제공된 기능이 실제 사용 시 유용했는가</a:t>
            </a:r>
            <a:r>
              <a:rPr lang="en-US" altLang="ko-KR" sz="1400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179388" lvl="0" indent="-179388">
              <a:lnSpc>
                <a:spcPct val="107899"/>
              </a:lnSpc>
              <a:buFont typeface="Arial" panose="020B0604020202020204" pitchFamily="34" charset="0"/>
              <a:buChar char="•"/>
            </a:pPr>
            <a:r>
              <a:rPr lang="ko-KR" altLang="en-US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오류나 버그 없이 일관성 있게 기능이 수행되었는가</a:t>
            </a:r>
            <a:r>
              <a:rPr lang="en-US" altLang="ko-KR" sz="1400" b="0" i="0" u="none" strike="noStrike" spc="-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sz="1400" b="0" i="0" u="none" strike="noStrike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C3291B3-9E99-6F2F-1566-9A6B0B842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30" y="5204638"/>
            <a:ext cx="988405" cy="98840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C21706B-35B3-8E9F-A720-C7B88E93E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77" y="5088622"/>
            <a:ext cx="1261484" cy="12614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DAA5C1D-0CC3-7775-D0CC-9E0904C14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47" y="5225162"/>
            <a:ext cx="988405" cy="9884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E97E31-1A24-11FF-94F1-4D43E7825E10}"/>
              </a:ext>
            </a:extLst>
          </p:cNvPr>
          <p:cNvSpPr txBox="1"/>
          <p:nvPr/>
        </p:nvSpPr>
        <p:spPr>
          <a:xfrm>
            <a:off x="579864" y="153585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일반적 특성</a:t>
            </a:r>
          </a:p>
        </p:txBody>
      </p:sp>
    </p:spTree>
    <p:extLst>
      <p:ext uri="{BB962C8B-B14F-4D97-AF65-F5344CB8AC3E}">
        <p14:creationId xmlns:p14="http://schemas.microsoft.com/office/powerpoint/2010/main" val="241932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설문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B3DDE7D-1969-4BA8-AAA3-F34B4D30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22" y="3576176"/>
            <a:ext cx="7916779" cy="1578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911B1-B1E8-0175-99A4-A4EE90525943}"/>
              </a:ext>
            </a:extLst>
          </p:cNvPr>
          <p:cNvSpPr txBox="1"/>
          <p:nvPr/>
        </p:nvSpPr>
        <p:spPr>
          <a:xfrm>
            <a:off x="1733512" y="3670157"/>
            <a:ext cx="7916779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에서도 설명으로 넘어갈 수 있는 버튼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있으면 좋겠다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버튼을 눌러도 활성화가 되면 좋을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연동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이식형보조기에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항목 추가 등 세부적인 부분이 추가되면 좋겠다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외국어로 번역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하면 외국인들에게도 통역사 없이 쉽게 환자확인을 할 수 있을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C00211E-387D-0D95-2522-B1F8DCF0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53719" y="1455193"/>
            <a:ext cx="9812993" cy="1815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61D3D1-0EE4-7B33-846B-37D994828985}"/>
              </a:ext>
            </a:extLst>
          </p:cNvPr>
          <p:cNvSpPr txBox="1"/>
          <p:nvPr/>
        </p:nvSpPr>
        <p:spPr>
          <a:xfrm>
            <a:off x="2053512" y="1661587"/>
            <a:ext cx="9492034" cy="14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tab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버튼이 나왔을 때 누르면 설명 팝업이 뜨는지 알 수 없었다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환자라고 생각하고 프로토타입을 보았다면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쓰여진 단어가 간호사의 설명 없이 이해하기 힘들었을 것 같다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글씨보다도 사진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아이콘 등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시각적인 그림들이 더 크면 좋을 것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시각장애인을 위한 음성으로 말해주는 기능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있으면 좋을 것 같다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57C309AB-5D39-59DF-75D1-AF7E05FA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64488" y="5521931"/>
            <a:ext cx="4836541" cy="896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FADFCC-EA00-C3E3-2589-BC91EC4B7D27}"/>
              </a:ext>
            </a:extLst>
          </p:cNvPr>
          <p:cNvSpPr txBox="1"/>
          <p:nvPr/>
        </p:nvSpPr>
        <p:spPr>
          <a:xfrm>
            <a:off x="4147083" y="5601328"/>
            <a:ext cx="4836542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시 어려움 없이 직관적으로 쓰기 쉬웠다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중복된 것 같다</a:t>
            </a:r>
            <a:r>
              <a:rPr lang="en-US" altLang="ko-KR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highlight>
                <a:srgbClr val="FFFF00"/>
              </a:highligh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래픽 16" descr="여성 프로필 단색으로 채워진">
            <a:extLst>
              <a:ext uri="{FF2B5EF4-FFF2-40B4-BE49-F238E27FC236}">
                <a16:creationId xmlns:a16="http://schemas.microsoft.com/office/drawing/2014/main" id="{F7E8FF5C-A47B-F946-3049-2EB07EA05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565" y="1771904"/>
            <a:ext cx="1188154" cy="11881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7421690-F488-582F-7207-63AC3112B699}"/>
              </a:ext>
            </a:extLst>
          </p:cNvPr>
          <p:cNvSpPr txBox="1"/>
          <p:nvPr/>
        </p:nvSpPr>
        <p:spPr>
          <a:xfrm>
            <a:off x="922237" y="281625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P1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그래픽 22" descr="여성 프로필 단색으로 채워진">
            <a:extLst>
              <a:ext uri="{FF2B5EF4-FFF2-40B4-BE49-F238E27FC236}">
                <a16:creationId xmlns:a16="http://schemas.microsoft.com/office/drawing/2014/main" id="{77C1D397-DACC-75A0-823A-E4FDCF24D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8994" y="3730771"/>
            <a:ext cx="1188154" cy="11881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461C73-CF70-B27D-FDA3-0954D4AFDC71}"/>
              </a:ext>
            </a:extLst>
          </p:cNvPr>
          <p:cNvSpPr txBox="1"/>
          <p:nvPr/>
        </p:nvSpPr>
        <p:spPr>
          <a:xfrm>
            <a:off x="9875666" y="47751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P2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래픽 24" descr="여성 프로필 단색으로 채워진">
            <a:extLst>
              <a:ext uri="{FF2B5EF4-FFF2-40B4-BE49-F238E27FC236}">
                <a16:creationId xmlns:a16="http://schemas.microsoft.com/office/drawing/2014/main" id="{893DF309-4091-EA3C-F00F-C8DB1D091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7632" y="5248622"/>
            <a:ext cx="1188154" cy="11881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F9EBAD-91B4-DC42-E444-10077E7283EA}"/>
              </a:ext>
            </a:extLst>
          </p:cNvPr>
          <p:cNvSpPr txBox="1"/>
          <p:nvPr/>
        </p:nvSpPr>
        <p:spPr>
          <a:xfrm>
            <a:off x="3274304" y="629297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P3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9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제안하는 사용자 유저 인터페이스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(UI)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627A578-8EE9-C53C-2C81-C7348DB1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46100" y="1800439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232BB-3C3F-7412-7F1F-C7F99386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6134100" y="1800439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A37468A-0AB2-0A9E-38E8-95B69AC0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46100" y="4292600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E6CA130-F9D1-80DC-48D2-B1E1C5F2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6134100" y="4292600"/>
            <a:ext cx="5422900" cy="2019300"/>
          </a:xfrm>
          <a:prstGeom prst="rect">
            <a:avLst/>
          </a:prstGeom>
          <a:ln>
            <a:solidFill>
              <a:srgbClr val="1C5BFF"/>
            </a:solidFill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41DE7628-B797-9D88-990C-94AED7C7E6DA}"/>
              </a:ext>
            </a:extLst>
          </p:cNvPr>
          <p:cNvSpPr txBox="1"/>
          <p:nvPr/>
        </p:nvSpPr>
        <p:spPr>
          <a:xfrm>
            <a:off x="2038350" y="2054439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 버튼 용어 명확화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D916B5F9-46D8-8BF7-B2F6-E295FC996D63}"/>
              </a:ext>
            </a:extLst>
          </p:cNvPr>
          <p:cNvSpPr txBox="1"/>
          <p:nvPr/>
        </p:nvSpPr>
        <p:spPr>
          <a:xfrm>
            <a:off x="673100" y="2503811"/>
            <a:ext cx="5156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참가자가 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 중 어떤 버튼을 눌러야 할지 혼란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명확한 용어 제시로 사용 혼란 감소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0F7BC7DE-0332-C67C-A5D5-41B3DFEE09C2}"/>
              </a:ext>
            </a:extLst>
          </p:cNvPr>
          <p:cNvSpPr txBox="1"/>
          <p:nvPr/>
        </p:nvSpPr>
        <p:spPr>
          <a:xfrm>
            <a:off x="7639050" y="2054439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중복 기능 재구성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8FFADA3A-0460-C887-1D8C-F29BAA55C1D2}"/>
              </a:ext>
            </a:extLst>
          </p:cNvPr>
          <p:cNvSpPr txBox="1"/>
          <p:nvPr/>
        </p:nvSpPr>
        <p:spPr>
          <a:xfrm>
            <a:off x="6267450" y="2503811"/>
            <a:ext cx="5156200" cy="10843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tab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간호사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tab 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중복 지적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중복 화면 삭제 또는 차별화 방안 논의 필요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6256C883-A28F-9B22-20B9-1DB4030AA484}"/>
              </a:ext>
            </a:extLst>
          </p:cNvPr>
          <p:cNvSpPr txBox="1"/>
          <p:nvPr/>
        </p:nvSpPr>
        <p:spPr>
          <a:xfrm>
            <a:off x="2038350" y="4521200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 활성화 오류 보완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FF3A4FD8-81F6-F380-EE15-C8E90F0333A4}"/>
              </a:ext>
            </a:extLst>
          </p:cNvPr>
          <p:cNvSpPr txBox="1"/>
          <p:nvPr/>
        </p:nvSpPr>
        <p:spPr>
          <a:xfrm>
            <a:off x="635000" y="4970572"/>
            <a:ext cx="5156200" cy="10622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일부 버튼 비활성화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▼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높은 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fidelity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구현 시 모든 버튼 활성화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E483403-CD88-350E-B1B2-28B3EF6228F0}"/>
              </a:ext>
            </a:extLst>
          </p:cNvPr>
          <p:cNvSpPr txBox="1"/>
          <p:nvPr/>
        </p:nvSpPr>
        <p:spPr>
          <a:xfrm>
            <a:off x="7639050" y="4521200"/>
            <a:ext cx="2425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850"/>
              </a:lnSpc>
            </a:pPr>
            <a:r>
              <a:rPr lang="ko-KR" altLang="en-US" sz="2000" b="0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기능 확장</a:t>
            </a:r>
            <a:endParaRPr lang="en-US" sz="2000" b="0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F94A706-5862-AED6-29E5-16357C31DACF}"/>
              </a:ext>
            </a:extLst>
          </p:cNvPr>
          <p:cNvSpPr txBox="1"/>
          <p:nvPr/>
        </p:nvSpPr>
        <p:spPr>
          <a:xfrm>
            <a:off x="6273800" y="4970572"/>
            <a:ext cx="5156200" cy="11960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중심 용어로 수정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시각적 효과 높이기 위한 이미지 크기 수정</a:t>
            </a:r>
            <a:r>
              <a:rPr lang="en-US" altLang="ko-KR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추가</a:t>
            </a:r>
            <a:endParaRPr lang="en-US" altLang="ko-KR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 안내 기능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다국어 번역 기능 고려</a:t>
            </a:r>
            <a:endParaRPr lang="en-US" altLang="ko-KR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EHR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다른 기능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등</a:t>
            </a:r>
            <a:r>
              <a:rPr lang="en-US" altLang="ko-KR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0" i="0" u="none" strike="noStrike" spc="-100" dirty="0">
                <a:solidFill>
                  <a:srgbClr val="22222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과의 연동 고려</a:t>
            </a:r>
            <a:endParaRPr lang="en-US" b="0" i="0" u="none" strike="noStrike" spc="-100" dirty="0">
              <a:solidFill>
                <a:srgbClr val="22222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래픽 20" descr="그룹 브레인스토밍 단색으로 채워진">
            <a:extLst>
              <a:ext uri="{FF2B5EF4-FFF2-40B4-BE49-F238E27FC236}">
                <a16:creationId xmlns:a16="http://schemas.microsoft.com/office/drawing/2014/main" id="{63FDF546-2B1C-6A85-69B6-16511FE75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1909" y="3510679"/>
            <a:ext cx="1107533" cy="110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3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B808E19D-D536-52C7-06FF-1396C9266880}"/>
              </a:ext>
            </a:extLst>
          </p:cNvPr>
          <p:cNvSpPr txBox="1"/>
          <p:nvPr/>
        </p:nvSpPr>
        <p:spPr>
          <a:xfrm>
            <a:off x="579120" y="1535852"/>
            <a:ext cx="11033760" cy="17357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Low-fi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POP app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제작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테스트를 통하여 다양한 피드백 취합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Task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수행하기에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Low-fi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형태도 충분히 적절했으며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자와 함께 작동하면서 개선점이 더 잘 드러남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7800" lvl="0" indent="-177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요구사항 파악을 통하여 기존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외에 더 응용적인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반영한 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Medium-fi 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프로토타입 제작 예정</a:t>
            </a:r>
            <a:endParaRPr 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BAB9B6-0B6F-FB61-88CF-02BC7425C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9"/>
          <a:stretch/>
        </p:blipFill>
        <p:spPr>
          <a:xfrm>
            <a:off x="8259513" y="3507865"/>
            <a:ext cx="3216207" cy="3083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7D558-B84B-953C-47F7-43BB9A13C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82" y="3586359"/>
            <a:ext cx="2265780" cy="29262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A8128E-3F82-90E2-56ED-1CE5900F0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3"/>
          <a:stretch/>
        </p:blipFill>
        <p:spPr>
          <a:xfrm>
            <a:off x="4487896" y="4172780"/>
            <a:ext cx="3216207" cy="22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0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1566862" y="422073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710973" y="3114885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48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프로젝트가 추구하는 방향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E66D5E0-A65B-0982-D9DC-FEE990638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6823" b="31250"/>
          <a:stretch/>
        </p:blipFill>
        <p:spPr bwMode="auto">
          <a:xfrm>
            <a:off x="579120" y="2609438"/>
            <a:ext cx="4887818" cy="226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9750A26B-798A-977F-2422-921BCBC750C0}"/>
              </a:ext>
            </a:extLst>
          </p:cNvPr>
          <p:cNvSpPr txBox="1"/>
          <p:nvPr/>
        </p:nvSpPr>
        <p:spPr>
          <a:xfrm>
            <a:off x="5391806" y="2055163"/>
            <a:ext cx="622107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altLang="en-US" sz="2400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예정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환자의 수술 전 간호 준비 과정에서의 누락 발생 감소에 도움을 주기 위함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77A851-9102-28B6-17EF-1B2C1867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72" y="3598361"/>
            <a:ext cx="5611473" cy="25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6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선정된 인터페이스 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 근거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9750A26B-798A-977F-2422-921BCBC750C0}"/>
              </a:ext>
            </a:extLst>
          </p:cNvPr>
          <p:cNvSpPr txBox="1"/>
          <p:nvPr/>
        </p:nvSpPr>
        <p:spPr>
          <a:xfrm>
            <a:off x="7439746" y="2693391"/>
            <a:ext cx="4035974" cy="283702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Tablet PC</a:t>
            </a:r>
            <a:r>
              <a:rPr lang="ko-KR" altLang="en-US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 </a:t>
            </a:r>
            <a:r>
              <a:rPr lang="en-US" altLang="ko-KR" b="1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app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endParaRPr lang="en-US" alt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b="1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화면이 커서 환자를 참여시키기 용이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r>
              <a:rPr lang="en-US" altLang="ko-KR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vl="0" algn="l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설명 자료를 제공하였을 때 </a:t>
            </a:r>
            <a:endParaRPr lang="en-US" altLang="ko-KR" i="0" u="none" strike="noStrike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시각적인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효과가 더 높아</a:t>
            </a: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i="0" u="none" strike="noStrike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i="0" u="none" strike="noStrike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방식에 비해 좀 더 효과적으로 추구하는 방향에 맞게 사용할 수 있음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9E7F87-D9B5-6F3B-A9FE-0ADF4B9E6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51733"/>
              </p:ext>
            </p:extLst>
          </p:nvPr>
        </p:nvGraphicFramePr>
        <p:xfrm>
          <a:off x="579120" y="1535852"/>
          <a:ext cx="6427864" cy="4952127"/>
        </p:xfrm>
        <a:graphic>
          <a:graphicData uri="http://schemas.openxmlformats.org/drawingml/2006/table">
            <a:tbl>
              <a:tblPr/>
              <a:tblGrid>
                <a:gridCol w="3104493">
                  <a:extLst>
                    <a:ext uri="{9D8B030D-6E8A-4147-A177-3AD203B41FA5}">
                      <a16:colId xmlns:a16="http://schemas.microsoft.com/office/drawing/2014/main" val="3989840782"/>
                    </a:ext>
                  </a:extLst>
                </a:gridCol>
                <a:gridCol w="3323371">
                  <a:extLst>
                    <a:ext uri="{9D8B030D-6E8A-4147-A177-3AD203B41FA5}">
                      <a16:colId xmlns:a16="http://schemas.microsoft.com/office/drawing/2014/main" val="248601394"/>
                    </a:ext>
                  </a:extLst>
                </a:gridCol>
              </a:tblGrid>
              <a:tr h="2298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PDA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용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app(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간호사용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sz="1400" dirty="0"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Tablet PC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용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app(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환자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+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간호사용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en-US" sz="1400" dirty="0"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29912"/>
                  </a:ext>
                </a:extLst>
              </a:tr>
              <a:tr h="46117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44450" marR="44450" marT="63500" marB="63500">
                    <a:lnL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2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88121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3AEA959-24D3-4761-30EF-29DC21FEB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/>
          <a:stretch/>
        </p:blipFill>
        <p:spPr>
          <a:xfrm>
            <a:off x="585264" y="1919885"/>
            <a:ext cx="3084786" cy="4525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77DF91-6439-AB3D-3D07-904B32EF6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0"/>
          <a:stretch/>
        </p:blipFill>
        <p:spPr>
          <a:xfrm>
            <a:off x="3740306" y="2262217"/>
            <a:ext cx="3246869" cy="38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Low-fi </a:t>
            </a:r>
            <a:r>
              <a:rPr lang="ko-KR" altLang="en-US" sz="4400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구조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A8E63A-6668-39F7-33C5-435AA78F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" y="2729564"/>
            <a:ext cx="1746336" cy="2253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535629-24A5-10DD-268C-477F94C7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64" y="2789819"/>
            <a:ext cx="1746336" cy="2253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7B089A-97DF-9032-C15B-E022D37AA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52" y="2789819"/>
            <a:ext cx="1746336" cy="2253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C68446-5432-B742-1141-40E97CBDA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99" y="2785363"/>
            <a:ext cx="1780439" cy="22538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0F8B90-4F62-17CC-C081-AC3DC381F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10" y="1426609"/>
            <a:ext cx="1926415" cy="248569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CB3F71-89C2-DE5F-4109-4B315311E0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60" y="2729564"/>
            <a:ext cx="1926415" cy="24856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5E50132-CB34-1C0E-E850-251C173B6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10" y="4235145"/>
            <a:ext cx="1926415" cy="24856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786BC4-04AA-0B02-86F3-4842FDEBE72A}"/>
              </a:ext>
            </a:extLst>
          </p:cNvPr>
          <p:cNvSpPr txBox="1"/>
          <p:nvPr/>
        </p:nvSpPr>
        <p:spPr>
          <a:xfrm>
            <a:off x="7536783" y="150247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11A007-B153-EAA5-2DE2-2F2ADC533E7A}"/>
              </a:ext>
            </a:extLst>
          </p:cNvPr>
          <p:cNvSpPr txBox="1"/>
          <p:nvPr/>
        </p:nvSpPr>
        <p:spPr>
          <a:xfrm>
            <a:off x="11216343" y="245345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2917D-9D05-7A6E-AB6C-7376773B7D53}"/>
              </a:ext>
            </a:extLst>
          </p:cNvPr>
          <p:cNvSpPr txBox="1"/>
          <p:nvPr/>
        </p:nvSpPr>
        <p:spPr>
          <a:xfrm>
            <a:off x="7072720" y="614323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환자</a:t>
            </a:r>
          </a:p>
        </p:txBody>
      </p:sp>
    </p:spTree>
    <p:extLst>
      <p:ext uri="{BB962C8B-B14F-4D97-AF65-F5344CB8AC3E}">
        <p14:creationId xmlns:p14="http://schemas.microsoft.com/office/powerpoint/2010/main" val="313494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1ECA21-FF7D-7E41-32B1-75CD7D319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8" y="2091689"/>
            <a:ext cx="9572524" cy="4599308"/>
          </a:xfrm>
          <a:prstGeom prst="rect">
            <a:avLst/>
          </a:prstGeom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049EB531-0A0D-34EE-19B8-259102C9B6BB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#1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단순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내용 파악하기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55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alt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F29700-7EBF-BCF5-B8BD-3EF603E4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1" y="1978537"/>
            <a:ext cx="6621517" cy="4647079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47969167-6993-EE8A-6511-699534FCAF09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#2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직접 확인해야 하는 내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용에 대해 왜 해야 하는지 쉽게 설명하기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72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태스크별 흐름</a:t>
            </a:r>
            <a:endParaRPr lang="ko-KR" alt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7E4881-9D08-9EB2-F256-9B82DA76E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51" y="1900134"/>
            <a:ext cx="9429298" cy="4896785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27EC981A-8DEB-1AED-94B4-4A5D012E8885}"/>
              </a:ext>
            </a:extLst>
          </p:cNvPr>
          <p:cNvSpPr txBox="1"/>
          <p:nvPr/>
        </p:nvSpPr>
        <p:spPr>
          <a:xfrm>
            <a:off x="457676" y="1519134"/>
            <a:ext cx="11334067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 #3 (</a:t>
            </a:r>
            <a:r>
              <a:rPr lang="ko-KR" altLang="en-US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복잡</a:t>
            </a:r>
            <a:r>
              <a:rPr lang="en-US" altLang="ko-KR" i="0" u="none" strike="noStrike" dirty="0">
                <a:solidFill>
                  <a:srgbClr val="1C5B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</a:t>
            </a:r>
            <a:r>
              <a:rPr lang="ko-KR" altLang="en-US" i="0" u="none" strike="noStrike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확인표</a:t>
            </a:r>
            <a:r>
              <a:rPr lang="ko-KR" altLang="en-US" i="0" u="none" strike="noStrike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환자에게 버튼을 직접 누르고 서명하게 하여 적극적으로 참여시키기</a:t>
            </a:r>
            <a:endParaRPr lang="ko-KR" i="0" u="none" strike="noStrike" dirty="0">
              <a:solidFill>
                <a:srgbClr val="1C5B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49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방법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36DE28-F9F0-4763-67FB-292CB2EE8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18743"/>
              </p:ext>
            </p:extLst>
          </p:nvPr>
        </p:nvGraphicFramePr>
        <p:xfrm>
          <a:off x="1950457" y="1535852"/>
          <a:ext cx="8291086" cy="219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166">
                  <a:extLst>
                    <a:ext uri="{9D8B030D-6E8A-4147-A177-3AD203B41FA5}">
                      <a16:colId xmlns:a16="http://schemas.microsoft.com/office/drawing/2014/main" val="2930468363"/>
                    </a:ext>
                  </a:extLst>
                </a:gridCol>
                <a:gridCol w="6488920">
                  <a:extLst>
                    <a:ext uri="{9D8B030D-6E8A-4147-A177-3AD203B41FA5}">
                      <a16:colId xmlns:a16="http://schemas.microsoft.com/office/drawing/2014/main" val="2644687496"/>
                    </a:ext>
                  </a:extLst>
                </a:gridCol>
              </a:tblGrid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선정기준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수술 전 간호상태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확인표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작성 경험이 있는 간호사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207063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표집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방법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본 연구자의 근무지에서 일하는 간호사를 대상으로 의도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표집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4480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도구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POP APP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으로 제작한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Low-fi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프로토타입에 접근하기 위한 아이패드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722719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장소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참가자들이 인터뷰에 참여하기에 용이한 위치에 있는 카페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368682"/>
                  </a:ext>
                </a:extLst>
              </a:tr>
              <a:tr h="439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만원 상당의 커피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기프티콘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687019"/>
                  </a:ext>
                </a:extLst>
              </a:tr>
            </a:tbl>
          </a:graphicData>
        </a:graphic>
      </p:graphicFrame>
      <p:pic>
        <p:nvPicPr>
          <p:cNvPr id="2055" name="Picture 7">
            <a:extLst>
              <a:ext uri="{FF2B5EF4-FFF2-40B4-BE49-F238E27FC236}">
                <a16:creationId xmlns:a16="http://schemas.microsoft.com/office/drawing/2014/main" id="{0933DA32-4400-D0B1-128E-3615A866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23" y="4608111"/>
            <a:ext cx="2475793" cy="18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E704C8-D505-0BD2-47DF-23F13ECE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41" y="4608111"/>
            <a:ext cx="2539275" cy="19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C9A10038-6D58-CB45-5D82-74FCBA08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41" y="4608111"/>
            <a:ext cx="2539275" cy="190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4B5C8-33F7-A5D3-3A2F-65AC1F3D1F85}"/>
              </a:ext>
            </a:extLst>
          </p:cNvPr>
          <p:cNvSpPr txBox="1"/>
          <p:nvPr/>
        </p:nvSpPr>
        <p:spPr>
          <a:xfrm>
            <a:off x="1451299" y="4163651"/>
            <a:ext cx="928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(25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동의서 작성 → 테스트 설명 → 프로토타입 조작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설문지 작성</a:t>
            </a:r>
          </a:p>
        </p:txBody>
      </p:sp>
    </p:spTree>
    <p:extLst>
      <p:ext uri="{BB962C8B-B14F-4D97-AF65-F5344CB8AC3E}">
        <p14:creationId xmlns:p14="http://schemas.microsoft.com/office/powerpoint/2010/main" val="280099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16F9B5-89AE-7789-661C-C16638ADC521}"/>
              </a:ext>
            </a:extLst>
          </p:cNvPr>
          <p:cNvCxnSpPr>
            <a:cxnSpLocks/>
          </p:cNvCxnSpPr>
          <p:nvPr/>
        </p:nvCxnSpPr>
        <p:spPr>
          <a:xfrm>
            <a:off x="457676" y="1327578"/>
            <a:ext cx="11155204" cy="0"/>
          </a:xfrm>
          <a:prstGeom prst="line">
            <a:avLst/>
          </a:prstGeom>
          <a:ln>
            <a:solidFill>
              <a:schemeClr val="bg1">
                <a:lumMod val="50000"/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36A9C3A9-0B38-343F-A714-0CB4997AF141}"/>
              </a:ext>
            </a:extLst>
          </p:cNvPr>
          <p:cNvSpPr txBox="1"/>
          <p:nvPr/>
        </p:nvSpPr>
        <p:spPr>
          <a:xfrm>
            <a:off x="579120" y="345432"/>
            <a:ext cx="10896600" cy="890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실험 결과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</a:t>
            </a:r>
            <a:r>
              <a:rPr lang="en-US" altLang="ko-KR" sz="4400" b="0" i="0" u="none" strike="noStrike" dirty="0">
                <a:solidFill>
                  <a:srgbClr val="1A1A1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sz="4400" b="0" i="0" u="none" strike="noStrike" dirty="0">
              <a:solidFill>
                <a:srgbClr val="1A1A1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B56A14-0066-3F82-E73E-DC5A494F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573190"/>
              </p:ext>
            </p:extLst>
          </p:nvPr>
        </p:nvGraphicFramePr>
        <p:xfrm>
          <a:off x="518398" y="2138354"/>
          <a:ext cx="11155204" cy="3617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699">
                  <a:extLst>
                    <a:ext uri="{9D8B030D-6E8A-4147-A177-3AD203B41FA5}">
                      <a16:colId xmlns:a16="http://schemas.microsoft.com/office/drawing/2014/main" val="643930546"/>
                    </a:ext>
                  </a:extLst>
                </a:gridCol>
                <a:gridCol w="9035505">
                  <a:extLst>
                    <a:ext uri="{9D8B030D-6E8A-4147-A177-3AD203B41FA5}">
                      <a16:colId xmlns:a16="http://schemas.microsoft.com/office/drawing/2014/main" val="551332560"/>
                    </a:ext>
                  </a:extLst>
                </a:gridCol>
              </a:tblGrid>
              <a:tr h="108002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Task1(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단순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rgbClr val="1C5BFF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모든 참가자가 해당 과제를 큰 문제없이 수행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오류 발생 없이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전반적으로 모두가 직관적으로 확인할 수 있어 좋았다고 평가함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869972"/>
                  </a:ext>
                </a:extLst>
              </a:tr>
              <a:tr h="1457121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Task2(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중간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rgbClr val="1C5BFF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전반적으로 해당 작업도 어렵지 않다고 평가함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 자료에 대한 피드백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환자 중심의 단어 선택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관련 이미지 크기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 있었음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어느 시점에 프로토타입을 사용해야 하는지 혼란스러워 하는 모습을 보임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765446"/>
                  </a:ext>
                </a:extLst>
              </a:tr>
              <a:tr h="108002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Task3(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복잡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BFF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첫 화면에서 작업 흐름의 결함이 나타남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marL="179388" indent="-179388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참가자들은 첫 화면에서 환자와 함께 하기 위한 화면으로 넘어가는 과정이 가장 어려웠다고 평가함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595874"/>
                  </a:ext>
                </a:extLst>
              </a:tr>
            </a:tbl>
          </a:graphicData>
        </a:graphic>
      </p:graphicFrame>
      <p:pic>
        <p:nvPicPr>
          <p:cNvPr id="3" name="그래픽 2" descr="이사회실 단색으로 채워진">
            <a:extLst>
              <a:ext uri="{FF2B5EF4-FFF2-40B4-BE49-F238E27FC236}">
                <a16:creationId xmlns:a16="http://schemas.microsoft.com/office/drawing/2014/main" id="{4BAA5580-7F07-7B30-FF80-23F8E3BD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20" y="4874284"/>
            <a:ext cx="753355" cy="764838"/>
          </a:xfrm>
          <a:prstGeom prst="rect">
            <a:avLst/>
          </a:prstGeom>
        </p:spPr>
      </p:pic>
      <p:pic>
        <p:nvPicPr>
          <p:cNvPr id="6" name="그래픽 5" descr="질문 단색으로 채워진">
            <a:extLst>
              <a:ext uri="{FF2B5EF4-FFF2-40B4-BE49-F238E27FC236}">
                <a16:creationId xmlns:a16="http://schemas.microsoft.com/office/drawing/2014/main" id="{5A9F9800-7FC3-7248-C7F3-F096EB431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35" y="3570256"/>
            <a:ext cx="753356" cy="753356"/>
          </a:xfrm>
          <a:prstGeom prst="rect">
            <a:avLst/>
          </a:prstGeom>
        </p:spPr>
      </p:pic>
      <p:pic>
        <p:nvPicPr>
          <p:cNvPr id="8" name="그래픽 7" descr="체크리스트 단색으로 채워진">
            <a:extLst>
              <a:ext uri="{FF2B5EF4-FFF2-40B4-BE49-F238E27FC236}">
                <a16:creationId xmlns:a16="http://schemas.microsoft.com/office/drawing/2014/main" id="{0D7A3DCB-FA30-664B-7FAD-726473303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535" y="2315358"/>
            <a:ext cx="707320" cy="7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5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763</Words>
  <Application>Microsoft Office PowerPoint</Application>
  <PresentationFormat>와이드스크린</PresentationFormat>
  <Paragraphs>108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나눔바른고딕</vt:lpstr>
      <vt:lpstr>나눔스퀘어_ac Bold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YJ KIM</dc:creator>
  <cp:lastModifiedBy>YJ KIM</cp:lastModifiedBy>
  <cp:revision>6</cp:revision>
  <dcterms:created xsi:type="dcterms:W3CDTF">2025-05-13T10:05:57Z</dcterms:created>
  <dcterms:modified xsi:type="dcterms:W3CDTF">2025-05-14T09:27:20Z</dcterms:modified>
</cp:coreProperties>
</file>